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BM Plex Sans Medium" charset="1" panose="020B0603050203000203"/>
      <p:regular r:id="rId19"/>
    </p:embeddedFont>
    <p:embeddedFont>
      <p:font typeface="Roboto" charset="1" panose="02000000000000000000"/>
      <p:regular r:id="rId20"/>
    </p:embeddedFont>
    <p:embeddedFont>
      <p:font typeface="Consolas" charset="1" panose="020B060902020403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572172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Customer Shopping Behavior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693122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Analyzing 3,900 transactional records to uncover key insights into customer spending, preferences, and subscription behavior.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163515"/>
            <a:ext cx="12233225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Strategic Business Recommendations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3474690"/>
            <a:ext cx="8048030" cy="2201615"/>
            <a:chOff x="0" y="0"/>
            <a:chExt cx="10730707" cy="29354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10679938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79938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2923" y="0"/>
                  </a:lnTo>
                  <a:cubicBezTo>
                    <a:pt x="10569321" y="0"/>
                    <a:pt x="10679938" y="109220"/>
                    <a:pt x="10679938" y="243840"/>
                  </a:cubicBezTo>
                  <a:lnTo>
                    <a:pt x="10679938" y="2640838"/>
                  </a:lnTo>
                  <a:cubicBezTo>
                    <a:pt x="10679938" y="2775458"/>
                    <a:pt x="10569321" y="2884678"/>
                    <a:pt x="10432923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292C3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30738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738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323" y="0"/>
                  </a:lnTo>
                  <a:lnTo>
                    <a:pt x="10458323" y="25400"/>
                  </a:lnTo>
                  <a:lnTo>
                    <a:pt x="10458323" y="0"/>
                  </a:lnTo>
                  <a:cubicBezTo>
                    <a:pt x="10608437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666238"/>
                  </a:lnTo>
                  <a:lnTo>
                    <a:pt x="10705338" y="2666238"/>
                  </a:lnTo>
                  <a:lnTo>
                    <a:pt x="10730738" y="2666238"/>
                  </a:lnTo>
                  <a:cubicBezTo>
                    <a:pt x="10730738" y="2815209"/>
                    <a:pt x="10608437" y="2935478"/>
                    <a:pt x="10458323" y="2935478"/>
                  </a:cubicBezTo>
                  <a:lnTo>
                    <a:pt x="10458323" y="2910078"/>
                  </a:lnTo>
                  <a:lnTo>
                    <a:pt x="10458323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323" y="2884678"/>
                  </a:lnTo>
                  <a:cubicBezTo>
                    <a:pt x="10581005" y="2884678"/>
                    <a:pt x="10679938" y="2786634"/>
                    <a:pt x="10679938" y="2666238"/>
                  </a:cubicBezTo>
                  <a:lnTo>
                    <a:pt x="10679938" y="269240"/>
                  </a:lnTo>
                  <a:cubicBezTo>
                    <a:pt x="10679938" y="148844"/>
                    <a:pt x="10581005" y="50800"/>
                    <a:pt x="10458323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61646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4138" y="3493740"/>
            <a:ext cx="152400" cy="2163515"/>
            <a:chOff x="0" y="0"/>
            <a:chExt cx="203200" cy="28846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2884805"/>
            </a:xfrm>
            <a:custGeom>
              <a:avLst/>
              <a:gdLst/>
              <a:ahLst/>
              <a:cxnLst/>
              <a:rect r="r" b="b" t="t" l="l"/>
              <a:pathLst>
                <a:path h="288480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828036"/>
                  </a:lnTo>
                  <a:cubicBezTo>
                    <a:pt x="203200" y="2859405"/>
                    <a:pt x="177800" y="2884805"/>
                    <a:pt x="146431" y="2884805"/>
                  </a:cubicBezTo>
                  <a:lnTo>
                    <a:pt x="56769" y="2884805"/>
                  </a:lnTo>
                  <a:cubicBezTo>
                    <a:pt x="2540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8155" y="380583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Boost Subscriptions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155" y="4333131"/>
            <a:ext cx="725239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Promote exclusive benefits to increase subscriber base.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66635" y="3474690"/>
            <a:ext cx="8048179" cy="2201615"/>
            <a:chOff x="0" y="0"/>
            <a:chExt cx="10730905" cy="29354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10680192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80192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3177" y="0"/>
                  </a:lnTo>
                  <a:cubicBezTo>
                    <a:pt x="10569575" y="0"/>
                    <a:pt x="10680192" y="109220"/>
                    <a:pt x="10680192" y="243840"/>
                  </a:cubicBezTo>
                  <a:lnTo>
                    <a:pt x="10680192" y="2640838"/>
                  </a:lnTo>
                  <a:cubicBezTo>
                    <a:pt x="10680192" y="2775458"/>
                    <a:pt x="10569575" y="2884678"/>
                    <a:pt x="10433177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292C32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30992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992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577" y="0"/>
                  </a:lnTo>
                  <a:lnTo>
                    <a:pt x="10458577" y="25400"/>
                  </a:lnTo>
                  <a:lnTo>
                    <a:pt x="10458577" y="0"/>
                  </a:lnTo>
                  <a:cubicBezTo>
                    <a:pt x="10608691" y="0"/>
                    <a:pt x="10730992" y="120269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2666238"/>
                  </a:lnTo>
                  <a:lnTo>
                    <a:pt x="10705592" y="2666238"/>
                  </a:lnTo>
                  <a:lnTo>
                    <a:pt x="10730992" y="2666238"/>
                  </a:lnTo>
                  <a:cubicBezTo>
                    <a:pt x="10730992" y="2815209"/>
                    <a:pt x="10608691" y="2935478"/>
                    <a:pt x="10458577" y="2935478"/>
                  </a:cubicBezTo>
                  <a:lnTo>
                    <a:pt x="10458577" y="2910078"/>
                  </a:lnTo>
                  <a:lnTo>
                    <a:pt x="10458577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577" y="2884678"/>
                  </a:lnTo>
                  <a:cubicBezTo>
                    <a:pt x="10581259" y="2884678"/>
                    <a:pt x="10680192" y="2786634"/>
                    <a:pt x="10680192" y="2666238"/>
                  </a:cubicBezTo>
                  <a:lnTo>
                    <a:pt x="10680192" y="269240"/>
                  </a:lnTo>
                  <a:cubicBezTo>
                    <a:pt x="10680192" y="148844"/>
                    <a:pt x="10581259" y="50800"/>
                    <a:pt x="10458577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61646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247584" y="3493740"/>
            <a:ext cx="152400" cy="2163515"/>
            <a:chOff x="0" y="0"/>
            <a:chExt cx="203200" cy="28846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00" cy="2884805"/>
            </a:xfrm>
            <a:custGeom>
              <a:avLst/>
              <a:gdLst/>
              <a:ahLst/>
              <a:cxnLst/>
              <a:rect r="r" b="b" t="t" l="l"/>
              <a:pathLst>
                <a:path h="288480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828036"/>
                  </a:lnTo>
                  <a:cubicBezTo>
                    <a:pt x="203200" y="2859405"/>
                    <a:pt x="177800" y="2884805"/>
                    <a:pt x="146431" y="2884805"/>
                  </a:cubicBezTo>
                  <a:lnTo>
                    <a:pt x="56769" y="2884805"/>
                  </a:lnTo>
                  <a:cubicBezTo>
                    <a:pt x="2540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721602" y="380583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Loyalty Programs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21602" y="4333131"/>
            <a:ext cx="725254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Reward repeat buyers to drive them into the "Loyal" segment.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73188" y="5921723"/>
            <a:ext cx="8048030" cy="2201615"/>
            <a:chOff x="0" y="0"/>
            <a:chExt cx="10730707" cy="29354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10679938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79938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2923" y="0"/>
                  </a:lnTo>
                  <a:cubicBezTo>
                    <a:pt x="10569321" y="0"/>
                    <a:pt x="10679938" y="109220"/>
                    <a:pt x="10679938" y="243840"/>
                  </a:cubicBezTo>
                  <a:lnTo>
                    <a:pt x="10679938" y="2640838"/>
                  </a:lnTo>
                  <a:cubicBezTo>
                    <a:pt x="10679938" y="2775458"/>
                    <a:pt x="10569321" y="2884678"/>
                    <a:pt x="10432923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292C32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30738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738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323" y="0"/>
                  </a:lnTo>
                  <a:lnTo>
                    <a:pt x="10458323" y="25400"/>
                  </a:lnTo>
                  <a:lnTo>
                    <a:pt x="10458323" y="0"/>
                  </a:lnTo>
                  <a:cubicBezTo>
                    <a:pt x="10608437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666238"/>
                  </a:lnTo>
                  <a:lnTo>
                    <a:pt x="10705338" y="2666238"/>
                  </a:lnTo>
                  <a:lnTo>
                    <a:pt x="10730738" y="2666238"/>
                  </a:lnTo>
                  <a:cubicBezTo>
                    <a:pt x="10730738" y="2815209"/>
                    <a:pt x="10608437" y="2935478"/>
                    <a:pt x="10458323" y="2935478"/>
                  </a:cubicBezTo>
                  <a:lnTo>
                    <a:pt x="10458323" y="2910078"/>
                  </a:lnTo>
                  <a:lnTo>
                    <a:pt x="10458323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323" y="2884678"/>
                  </a:lnTo>
                  <a:cubicBezTo>
                    <a:pt x="10581005" y="2884678"/>
                    <a:pt x="10679938" y="2786634"/>
                    <a:pt x="10679938" y="2666238"/>
                  </a:cubicBezTo>
                  <a:lnTo>
                    <a:pt x="10679938" y="269240"/>
                  </a:lnTo>
                  <a:cubicBezTo>
                    <a:pt x="10679938" y="148844"/>
                    <a:pt x="10581005" y="50800"/>
                    <a:pt x="10458323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61646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54138" y="5940772"/>
            <a:ext cx="152400" cy="2163515"/>
            <a:chOff x="0" y="0"/>
            <a:chExt cx="203200" cy="288468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2884805"/>
            </a:xfrm>
            <a:custGeom>
              <a:avLst/>
              <a:gdLst/>
              <a:ahLst/>
              <a:cxnLst/>
              <a:rect r="r" b="b" t="t" l="l"/>
              <a:pathLst>
                <a:path h="288480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828036"/>
                  </a:lnTo>
                  <a:cubicBezTo>
                    <a:pt x="203200" y="2859405"/>
                    <a:pt x="177800" y="2884805"/>
                    <a:pt x="146431" y="2884805"/>
                  </a:cubicBezTo>
                  <a:lnTo>
                    <a:pt x="56769" y="2884805"/>
                  </a:lnTo>
                  <a:cubicBezTo>
                    <a:pt x="2540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428155" y="625286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Targeted Marketing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8155" y="6780162"/>
            <a:ext cx="725239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Focus campaigns on high-revenue age groups and express-shipping users.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66635" y="5921723"/>
            <a:ext cx="8048179" cy="2201615"/>
            <a:chOff x="0" y="0"/>
            <a:chExt cx="10730905" cy="29354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5400" y="25400"/>
              <a:ext cx="10680192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80192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3177" y="0"/>
                  </a:lnTo>
                  <a:cubicBezTo>
                    <a:pt x="10569575" y="0"/>
                    <a:pt x="10680192" y="109220"/>
                    <a:pt x="10680192" y="243840"/>
                  </a:cubicBezTo>
                  <a:lnTo>
                    <a:pt x="10680192" y="2640838"/>
                  </a:lnTo>
                  <a:cubicBezTo>
                    <a:pt x="10680192" y="2775458"/>
                    <a:pt x="10569575" y="2884678"/>
                    <a:pt x="10433177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292C32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730992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992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577" y="0"/>
                  </a:lnTo>
                  <a:lnTo>
                    <a:pt x="10458577" y="25400"/>
                  </a:lnTo>
                  <a:lnTo>
                    <a:pt x="10458577" y="0"/>
                  </a:lnTo>
                  <a:cubicBezTo>
                    <a:pt x="10608691" y="0"/>
                    <a:pt x="10730992" y="120269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2666238"/>
                  </a:lnTo>
                  <a:lnTo>
                    <a:pt x="10705592" y="2666238"/>
                  </a:lnTo>
                  <a:lnTo>
                    <a:pt x="10730992" y="2666238"/>
                  </a:lnTo>
                  <a:cubicBezTo>
                    <a:pt x="10730992" y="2815209"/>
                    <a:pt x="10608691" y="2935478"/>
                    <a:pt x="10458577" y="2935478"/>
                  </a:cubicBezTo>
                  <a:lnTo>
                    <a:pt x="10458577" y="2910078"/>
                  </a:lnTo>
                  <a:lnTo>
                    <a:pt x="10458577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577" y="2884678"/>
                  </a:lnTo>
                  <a:cubicBezTo>
                    <a:pt x="10581259" y="2884678"/>
                    <a:pt x="10680192" y="2786634"/>
                    <a:pt x="10680192" y="2666238"/>
                  </a:cubicBezTo>
                  <a:lnTo>
                    <a:pt x="10680192" y="269240"/>
                  </a:lnTo>
                  <a:cubicBezTo>
                    <a:pt x="10680192" y="148844"/>
                    <a:pt x="10581259" y="50800"/>
                    <a:pt x="10458577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61646A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247584" y="5940772"/>
            <a:ext cx="152400" cy="2163515"/>
            <a:chOff x="0" y="0"/>
            <a:chExt cx="203200" cy="288468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3200" cy="2884805"/>
            </a:xfrm>
            <a:custGeom>
              <a:avLst/>
              <a:gdLst/>
              <a:ahLst/>
              <a:cxnLst/>
              <a:rect r="r" b="b" t="t" l="l"/>
              <a:pathLst>
                <a:path h="288480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828036"/>
                  </a:lnTo>
                  <a:cubicBezTo>
                    <a:pt x="203200" y="2859405"/>
                    <a:pt x="177800" y="2884805"/>
                    <a:pt x="146431" y="2884805"/>
                  </a:cubicBezTo>
                  <a:lnTo>
                    <a:pt x="56769" y="2884805"/>
                  </a:lnTo>
                  <a:cubicBezTo>
                    <a:pt x="2540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721602" y="625286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Product Positioning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21602" y="6780162"/>
            <a:ext cx="725254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Highlight top-rated and best-selling products in all campaigns.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4229" y="727322"/>
            <a:ext cx="10943928" cy="9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Project Overview &amp; Data Summary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4229" y="2321570"/>
            <a:ext cx="3479601" cy="44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Project Goal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4229" y="2949029"/>
            <a:ext cx="6128445" cy="98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Uncover insights from 3,900 purchases to guide strategic business decisions.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4229" y="4090095"/>
            <a:ext cx="6128445" cy="98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Focus on spending patterns, customer segments, product preferences, and subscription behavior.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91152" y="2321570"/>
            <a:ext cx="3479601" cy="44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Dataset Snapshot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91152" y="3351610"/>
            <a:ext cx="4592091" cy="7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</a:pPr>
            <a:r>
              <a:rPr lang="en-US" sz="7187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3,900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47322" y="4475113"/>
            <a:ext cx="3479601" cy="44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Rows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1152" y="5102572"/>
            <a:ext cx="4592091" cy="54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Total purchases analyzed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31204" y="3351610"/>
            <a:ext cx="4592091" cy="7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</a:pPr>
            <a:r>
              <a:rPr lang="en-US" sz="7187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87375" y="4475113"/>
            <a:ext cx="3479601" cy="44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Columns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31204" y="5102572"/>
            <a:ext cx="4592091" cy="98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Features including demographics, purchase details, and behavior.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61104" y="6917531"/>
            <a:ext cx="4592091" cy="7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</a:pPr>
            <a:r>
              <a:rPr lang="en-US" sz="7187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7275" y="8041035"/>
            <a:ext cx="3479601" cy="44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Missing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61104" y="8668494"/>
            <a:ext cx="4592091" cy="54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Values in Review Rating column.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58559" y="669875"/>
            <a:ext cx="9628883" cy="164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Exploratory Data Analysis: Python Workflow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8559" y="2616399"/>
            <a:ext cx="9628883" cy="49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Initial data preparation and cleaning steps using Python (pandas).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58559" y="3403252"/>
            <a:ext cx="1286619" cy="1543942"/>
            <a:chOff x="0" y="0"/>
            <a:chExt cx="1715492" cy="205859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715516" cy="2058543"/>
            </a:xfrm>
            <a:custGeom>
              <a:avLst/>
              <a:gdLst/>
              <a:ahLst/>
              <a:cxnLst/>
              <a:rect r="r" b="b" t="t" l="l"/>
              <a:pathLst>
                <a:path h="2058543" w="1715516">
                  <a:moveTo>
                    <a:pt x="0" y="0"/>
                  </a:moveTo>
                  <a:lnTo>
                    <a:pt x="1715516" y="0"/>
                  </a:lnTo>
                  <a:lnTo>
                    <a:pt x="1715516" y="2058543"/>
                  </a:lnTo>
                  <a:lnTo>
                    <a:pt x="0" y="2058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-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302502" y="3641526"/>
            <a:ext cx="3216474" cy="42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 Loading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02502" y="4131171"/>
            <a:ext cx="8084939" cy="49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Imported dataset using pandas.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758559" y="4947196"/>
            <a:ext cx="1286619" cy="1543942"/>
            <a:chOff x="0" y="0"/>
            <a:chExt cx="1715492" cy="205859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715516" cy="2058543"/>
            </a:xfrm>
            <a:custGeom>
              <a:avLst/>
              <a:gdLst/>
              <a:ahLst/>
              <a:cxnLst/>
              <a:rect r="r" b="b" t="t" l="l"/>
              <a:pathLst>
                <a:path h="2058543" w="1715516">
                  <a:moveTo>
                    <a:pt x="0" y="0"/>
                  </a:moveTo>
                  <a:lnTo>
                    <a:pt x="1715516" y="0"/>
                  </a:lnTo>
                  <a:lnTo>
                    <a:pt x="1715516" y="2058543"/>
                  </a:lnTo>
                  <a:lnTo>
                    <a:pt x="0" y="2058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-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302502" y="5185470"/>
            <a:ext cx="3216474" cy="42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Initial Exploration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02502" y="5675114"/>
            <a:ext cx="8084939" cy="49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Checked structure (.info) and summary statistics (.describe).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758559" y="6491139"/>
            <a:ext cx="1286619" cy="1543942"/>
            <a:chOff x="0" y="0"/>
            <a:chExt cx="1715492" cy="205859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715516" cy="2058543"/>
            </a:xfrm>
            <a:custGeom>
              <a:avLst/>
              <a:gdLst/>
              <a:ahLst/>
              <a:cxnLst/>
              <a:rect r="r" b="b" t="t" l="l"/>
              <a:pathLst>
                <a:path h="2058543" w="1715516">
                  <a:moveTo>
                    <a:pt x="0" y="0"/>
                  </a:moveTo>
                  <a:lnTo>
                    <a:pt x="1715516" y="0"/>
                  </a:lnTo>
                  <a:lnTo>
                    <a:pt x="1715516" y="2058543"/>
                  </a:lnTo>
                  <a:lnTo>
                    <a:pt x="0" y="2058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1" b="-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302502" y="6729412"/>
            <a:ext cx="3216474" cy="42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Missing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02502" y="7219057"/>
            <a:ext cx="8084939" cy="49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Imputed Review Rating using median by product category.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758559" y="8035081"/>
            <a:ext cx="1286619" cy="1543942"/>
            <a:chOff x="0" y="0"/>
            <a:chExt cx="1715492" cy="205859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715516" cy="2058543"/>
            </a:xfrm>
            <a:custGeom>
              <a:avLst/>
              <a:gdLst/>
              <a:ahLst/>
              <a:cxnLst/>
              <a:rect r="r" b="b" t="t" l="l"/>
              <a:pathLst>
                <a:path h="2058543" w="1715516">
                  <a:moveTo>
                    <a:pt x="0" y="0"/>
                  </a:moveTo>
                  <a:lnTo>
                    <a:pt x="1715516" y="0"/>
                  </a:lnTo>
                  <a:lnTo>
                    <a:pt x="1715516" y="2058543"/>
                  </a:lnTo>
                  <a:lnTo>
                    <a:pt x="0" y="2058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1" b="-2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302502" y="8273355"/>
            <a:ext cx="3216474" cy="42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 Engineering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02502" y="8734425"/>
            <a:ext cx="8084939" cy="54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4D4D1"/>
                </a:solidFill>
                <a:latin typeface="Consolas"/>
                <a:ea typeface="Consolas"/>
                <a:cs typeface="Consolas"/>
                <a:sym typeface="Consolas"/>
              </a:rPr>
              <a:t>Created age_group and purchase_frequency_days.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348954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 Consistency and Integration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83914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Standardization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5479851"/>
            <a:ext cx="4376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Renamed columns to snake_case for readability.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6651724"/>
            <a:ext cx="4376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Dropped redundant promo_code_used column.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401" y="483914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Database Connection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401" y="5479851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Connected Python script to PostgreSQL.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8401" y="6642199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Loaded cleaned DataFrame for structured SQL analysis.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315915"/>
            <a:ext cx="14173051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Key Business Insights: Revenue &amp; Spending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787974"/>
            <a:ext cx="5245447" cy="3391495"/>
            <a:chOff x="0" y="0"/>
            <a:chExt cx="6993930" cy="45219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4017" cy="4522089"/>
            </a:xfrm>
            <a:custGeom>
              <a:avLst/>
              <a:gdLst/>
              <a:ahLst/>
              <a:cxnLst/>
              <a:rect r="r" b="b" t="t" l="l"/>
              <a:pathLst>
                <a:path h="4522089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4465320"/>
                  </a:lnTo>
                  <a:cubicBezTo>
                    <a:pt x="6994017" y="4496689"/>
                    <a:pt x="6968617" y="4522089"/>
                    <a:pt x="6937248" y="4522089"/>
                  </a:cubicBezTo>
                  <a:lnTo>
                    <a:pt x="56769" y="4522089"/>
                  </a:lnTo>
                  <a:cubicBezTo>
                    <a:pt x="25400" y="4522089"/>
                    <a:pt x="0" y="4496689"/>
                    <a:pt x="0" y="4465320"/>
                  </a:cubicBezTo>
                  <a:close/>
                </a:path>
              </a:pathLst>
            </a:custGeom>
            <a:solidFill>
              <a:srgbClr val="484B5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75755" y="4071491"/>
            <a:ext cx="850552" cy="850553"/>
            <a:chOff x="0" y="0"/>
            <a:chExt cx="1134070" cy="1134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509712" y="4305300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3414" r="0" b="-1341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75755" y="519603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Revenue by Gender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755" y="5723335"/>
            <a:ext cx="467841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Male revenue: $157,890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5755" y="6347072"/>
            <a:ext cx="467841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Female revenue: $75,191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21202" y="3787974"/>
            <a:ext cx="5245447" cy="3391495"/>
            <a:chOff x="0" y="0"/>
            <a:chExt cx="6993930" cy="45219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94017" cy="4522089"/>
            </a:xfrm>
            <a:custGeom>
              <a:avLst/>
              <a:gdLst/>
              <a:ahLst/>
              <a:cxnLst/>
              <a:rect r="r" b="b" t="t" l="l"/>
              <a:pathLst>
                <a:path h="4522089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4465320"/>
                  </a:lnTo>
                  <a:cubicBezTo>
                    <a:pt x="6994017" y="4496689"/>
                    <a:pt x="6968617" y="4522089"/>
                    <a:pt x="6937248" y="4522089"/>
                  </a:cubicBezTo>
                  <a:lnTo>
                    <a:pt x="56769" y="4522089"/>
                  </a:lnTo>
                  <a:cubicBezTo>
                    <a:pt x="25400" y="4522089"/>
                    <a:pt x="0" y="4496689"/>
                    <a:pt x="0" y="4465320"/>
                  </a:cubicBezTo>
                  <a:close/>
                </a:path>
              </a:pathLst>
            </a:custGeom>
            <a:solidFill>
              <a:srgbClr val="484B5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804720" y="4071491"/>
            <a:ext cx="850552" cy="850553"/>
            <a:chOff x="0" y="0"/>
            <a:chExt cx="1134070" cy="1134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7038677" y="4305300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804720" y="519603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Shipping Type Spend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04720" y="5723335"/>
            <a:ext cx="467841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Express Avg. Spend: $60.48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04720" y="6347072"/>
            <a:ext cx="467841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Standard Avg. Spend: $58.46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050166" y="3787974"/>
            <a:ext cx="5245447" cy="3391495"/>
            <a:chOff x="0" y="0"/>
            <a:chExt cx="6993930" cy="45219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94017" cy="4522089"/>
            </a:xfrm>
            <a:custGeom>
              <a:avLst/>
              <a:gdLst/>
              <a:ahLst/>
              <a:cxnLst/>
              <a:rect r="r" b="b" t="t" l="l"/>
              <a:pathLst>
                <a:path h="4522089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4465320"/>
                  </a:lnTo>
                  <a:cubicBezTo>
                    <a:pt x="6994017" y="4496689"/>
                    <a:pt x="6968617" y="4522089"/>
                    <a:pt x="6937248" y="4522089"/>
                  </a:cubicBezTo>
                  <a:lnTo>
                    <a:pt x="56769" y="4522089"/>
                  </a:lnTo>
                  <a:cubicBezTo>
                    <a:pt x="25400" y="4522089"/>
                    <a:pt x="0" y="4496689"/>
                    <a:pt x="0" y="4465320"/>
                  </a:cubicBezTo>
                  <a:close/>
                </a:path>
              </a:pathLst>
            </a:custGeom>
            <a:solidFill>
              <a:srgbClr val="484B51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333685" y="4071491"/>
            <a:ext cx="850553" cy="850553"/>
            <a:chOff x="0" y="0"/>
            <a:chExt cx="1134070" cy="11340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12567642" y="4305300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195" t="0" r="-12195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333685" y="5196036"/>
            <a:ext cx="386030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Top Revenue Age Group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33685" y="5723335"/>
            <a:ext cx="4678413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Young Adult: $62,143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33685" y="6347072"/>
            <a:ext cx="4678413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Senior: $55,763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2238" y="7403158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839 customers used discounts but still spent above the average purchase amount.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889075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Product Performance &amp; Preferences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379267"/>
            <a:ext cx="4018657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Top 5 Products by Rating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019972"/>
            <a:ext cx="4376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Gloves (3.86)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572720"/>
            <a:ext cx="4376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Sandals (3.84)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6125468"/>
            <a:ext cx="4376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Boots (3.82)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6678216"/>
            <a:ext cx="4376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Hat (3.80)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8" y="7230964"/>
            <a:ext cx="4376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Skirt (3.78)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70401" y="4379267"/>
            <a:ext cx="4376886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Discount-Dependent Products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70401" y="5462885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Products with highest percentage of discounted purchases: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70401" y="6625232"/>
            <a:ext cx="4376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Hat (50.00%)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70401" y="7177980"/>
            <a:ext cx="4376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Sneakers (49.66%)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70401" y="7730729"/>
            <a:ext cx="4376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Coat (49.07%)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90216"/>
            <a:ext cx="7846962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Customer Segmentation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867025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Customers classified based on purchase history.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722935" y="3734841"/>
            <a:ext cx="2690069" cy="1633686"/>
            <a:chOff x="0" y="0"/>
            <a:chExt cx="3586758" cy="217824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3586734" cy="2178304"/>
            </a:xfrm>
            <a:custGeom>
              <a:avLst/>
              <a:gdLst/>
              <a:ahLst/>
              <a:cxnLst/>
              <a:rect r="r" b="b" t="t" l="l"/>
              <a:pathLst>
                <a:path h="2178304" w="3586734">
                  <a:moveTo>
                    <a:pt x="0" y="0"/>
                  </a:moveTo>
                  <a:lnTo>
                    <a:pt x="3586734" y="0"/>
                  </a:lnTo>
                  <a:lnTo>
                    <a:pt x="3586734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16" r="0" b="-21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868615" y="4390579"/>
            <a:ext cx="398710" cy="61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3125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6521" y="4008835"/>
            <a:ext cx="214267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Loyal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96521" y="4536132"/>
            <a:ext cx="214267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3,116 Customers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83846" y="5384899"/>
            <a:ext cx="10741075" cy="19050"/>
            <a:chOff x="0" y="0"/>
            <a:chExt cx="14321433" cy="25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1646A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377976" y="5439370"/>
            <a:ext cx="5380136" cy="1633686"/>
            <a:chOff x="0" y="0"/>
            <a:chExt cx="7173515" cy="2178248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173468" cy="2178304"/>
            </a:xfrm>
            <a:custGeom>
              <a:avLst/>
              <a:gdLst/>
              <a:ahLst/>
              <a:cxnLst/>
              <a:rect r="r" b="b" t="t" l="l"/>
              <a:pathLst>
                <a:path h="2178304" w="7173468">
                  <a:moveTo>
                    <a:pt x="0" y="0"/>
                  </a:moveTo>
                  <a:lnTo>
                    <a:pt x="7173468" y="0"/>
                  </a:lnTo>
                  <a:lnTo>
                    <a:pt x="7173468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7" r="0" b="-12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868615" y="5892701"/>
            <a:ext cx="398710" cy="61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3125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41630" y="5713363"/>
            <a:ext cx="1927622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Returning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41630" y="6240661"/>
            <a:ext cx="192762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701 Customers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28955" y="7089427"/>
            <a:ext cx="9395966" cy="19050"/>
            <a:chOff x="0" y="0"/>
            <a:chExt cx="12527955" cy="25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1646A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32868" y="7143899"/>
            <a:ext cx="8070205" cy="1633686"/>
            <a:chOff x="0" y="0"/>
            <a:chExt cx="10760273" cy="2178248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0760329" cy="2178304"/>
            </a:xfrm>
            <a:custGeom>
              <a:avLst/>
              <a:gdLst/>
              <a:ahLst/>
              <a:cxnLst/>
              <a:rect r="r" b="b" t="t" l="l"/>
              <a:pathLst>
                <a:path h="2178304" w="10760329">
                  <a:moveTo>
                    <a:pt x="0" y="0"/>
                  </a:moveTo>
                  <a:lnTo>
                    <a:pt x="10760329" y="0"/>
                  </a:lnTo>
                  <a:lnTo>
                    <a:pt x="10760329" y="2178304"/>
                  </a:lnTo>
                  <a:lnTo>
                    <a:pt x="0" y="217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56" r="0" b="-154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4868466" y="7597229"/>
            <a:ext cx="398710" cy="61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3125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86590" y="7417891"/>
            <a:ext cx="1768376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New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86590" y="7945190"/>
            <a:ext cx="176837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83 Customers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5980" y="707677"/>
            <a:ext cx="6685955" cy="86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Subscription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11575" y="3940225"/>
            <a:ext cx="3289399" cy="57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2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1053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50666" y="2173486"/>
            <a:ext cx="4011514" cy="4011514"/>
            <a:chOff x="0" y="0"/>
            <a:chExt cx="5348685" cy="5348685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5348732" cy="5348732"/>
            </a:xfrm>
            <a:custGeom>
              <a:avLst/>
              <a:gdLst/>
              <a:ahLst/>
              <a:cxnLst/>
              <a:rect r="r" b="b" t="t" l="l"/>
              <a:pathLst>
                <a:path h="5348732" w="5348732">
                  <a:moveTo>
                    <a:pt x="0" y="0"/>
                  </a:moveTo>
                  <a:lnTo>
                    <a:pt x="5348732" y="0"/>
                  </a:lnTo>
                  <a:lnTo>
                    <a:pt x="5348732" y="5348732"/>
                  </a:lnTo>
                  <a:lnTo>
                    <a:pt x="0" y="5348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284934" y="6509594"/>
            <a:ext cx="3342978" cy="42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625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Subscribers (Yes)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980" y="7011591"/>
            <a:ext cx="8040886" cy="51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Avg. Spend: $59.49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5980" y="7599909"/>
            <a:ext cx="8040886" cy="51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Total Revenue: $62,645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86729" y="3940225"/>
            <a:ext cx="3289399" cy="57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2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2847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325820" y="2173486"/>
            <a:ext cx="4011514" cy="4011514"/>
            <a:chOff x="0" y="0"/>
            <a:chExt cx="5348685" cy="5348685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5348732" cy="5348732"/>
            </a:xfrm>
            <a:custGeom>
              <a:avLst/>
              <a:gdLst/>
              <a:ahLst/>
              <a:cxnLst/>
              <a:rect r="r" b="b" t="t" l="l"/>
              <a:pathLst>
                <a:path h="5348732" w="5348732">
                  <a:moveTo>
                    <a:pt x="0" y="0"/>
                  </a:moveTo>
                  <a:lnTo>
                    <a:pt x="5348732" y="0"/>
                  </a:lnTo>
                  <a:lnTo>
                    <a:pt x="5348732" y="5348732"/>
                  </a:lnTo>
                  <a:lnTo>
                    <a:pt x="0" y="5348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660089" y="6509594"/>
            <a:ext cx="3342977" cy="42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625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Non-Subscribers (No)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11134" y="7011591"/>
            <a:ext cx="8040886" cy="51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Avg. Spend: $59.87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11134" y="7599909"/>
            <a:ext cx="8040886" cy="51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Total Revenue: $170,436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35980" y="8414296"/>
            <a:ext cx="16416040" cy="1136302"/>
            <a:chOff x="0" y="0"/>
            <a:chExt cx="21888053" cy="15150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888069" cy="1515110"/>
            </a:xfrm>
            <a:custGeom>
              <a:avLst/>
              <a:gdLst/>
              <a:ahLst/>
              <a:cxnLst/>
              <a:rect r="r" b="b" t="t" l="l"/>
              <a:pathLst>
                <a:path h="1515110" w="21888069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21834602" y="0"/>
                  </a:lnTo>
                  <a:cubicBezTo>
                    <a:pt x="21864193" y="0"/>
                    <a:pt x="21888069" y="24003"/>
                    <a:pt x="21888069" y="53467"/>
                  </a:cubicBezTo>
                  <a:lnTo>
                    <a:pt x="21888069" y="1461643"/>
                  </a:lnTo>
                  <a:cubicBezTo>
                    <a:pt x="21888069" y="1491234"/>
                    <a:pt x="21864065" y="1515110"/>
                    <a:pt x="21834602" y="1515110"/>
                  </a:cubicBezTo>
                  <a:lnTo>
                    <a:pt x="53467" y="1515110"/>
                  </a:lnTo>
                  <a:cubicBezTo>
                    <a:pt x="23876" y="1515110"/>
                    <a:pt x="0" y="1491107"/>
                    <a:pt x="0" y="1461643"/>
                  </a:cubicBezTo>
                  <a:close/>
                </a:path>
              </a:pathLst>
            </a:custGeom>
            <a:solidFill>
              <a:srgbClr val="4D1F00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203275" y="8809732"/>
            <a:ext cx="334268" cy="267295"/>
            <a:chOff x="0" y="0"/>
            <a:chExt cx="445690" cy="356393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445643" cy="356362"/>
            </a:xfrm>
            <a:custGeom>
              <a:avLst/>
              <a:gdLst/>
              <a:ahLst/>
              <a:cxnLst/>
              <a:rect r="r" b="b" t="t" l="l"/>
              <a:pathLst>
                <a:path h="356362" w="445643">
                  <a:moveTo>
                    <a:pt x="0" y="0"/>
                  </a:moveTo>
                  <a:lnTo>
                    <a:pt x="445643" y="0"/>
                  </a:lnTo>
                  <a:lnTo>
                    <a:pt x="445643" y="356362"/>
                  </a:lnTo>
                  <a:lnTo>
                    <a:pt x="0" y="356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2" r="-10" b="-31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804839" y="8662690"/>
            <a:ext cx="15279886" cy="51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Repeat Buyers (&gt;5 purchases): 958 are subscribers, 2,518 are not.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1028700"/>
            <a:ext cx="8378221" cy="83782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55774" y="1232411"/>
            <a:ext cx="826799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Top Products by Category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774" y="466893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Examples of top-ranked items: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2008" y="5332185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Accessories: Jewelry (171 orders)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2008" y="5785814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Clothing: Blouse (171 orders)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2008" y="6239443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Footwear: Sandals (160 orders)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2008" y="669307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Outerwear: Jacket (163 orders)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DAG3u6Q9oHw</dc:identifier>
  <dcterms:modified xsi:type="dcterms:W3CDTF">2011-08-01T06:04:30Z</dcterms:modified>
  <cp:revision>1</cp:revision>
  <dc:title>Customer-Shopping-Behavior-Analysis.pptx</dc:title>
</cp:coreProperties>
</file>